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Nunito"/>
      <p:regular r:id="rId60"/>
      <p:bold r:id="rId61"/>
      <p:italic r:id="rId62"/>
      <p:boldItalic r:id="rId63"/>
    </p:embeddedFont>
    <p:embeddedFont>
      <p:font typeface="Nunito Medium"/>
      <p:regular r:id="rId64"/>
      <p:bold r:id="rId65"/>
      <p:italic r:id="rId66"/>
      <p:boldItalic r:id="rId67"/>
    </p:embeddedFont>
    <p:embeddedFont>
      <p:font typeface="Nunito Black"/>
      <p:bold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Nunito-italic.fntdata"/><Relationship Id="rId61" Type="http://schemas.openxmlformats.org/officeDocument/2006/relationships/font" Target="fonts/Nunito-bold.fntdata"/><Relationship Id="rId20" Type="http://schemas.openxmlformats.org/officeDocument/2006/relationships/slide" Target="slides/slide15.xml"/><Relationship Id="rId64" Type="http://schemas.openxmlformats.org/officeDocument/2006/relationships/font" Target="fonts/NunitoMedium-regular.fntdata"/><Relationship Id="rId63" Type="http://schemas.openxmlformats.org/officeDocument/2006/relationships/font" Target="fonts/Nunito-boldItalic.fntdata"/><Relationship Id="rId22" Type="http://schemas.openxmlformats.org/officeDocument/2006/relationships/slide" Target="slides/slide17.xml"/><Relationship Id="rId66" Type="http://schemas.openxmlformats.org/officeDocument/2006/relationships/font" Target="fonts/NunitoMedium-italic.fntdata"/><Relationship Id="rId21" Type="http://schemas.openxmlformats.org/officeDocument/2006/relationships/slide" Target="slides/slide16.xml"/><Relationship Id="rId65" Type="http://schemas.openxmlformats.org/officeDocument/2006/relationships/font" Target="fonts/NunitoMedium-bold.fntdata"/><Relationship Id="rId24" Type="http://schemas.openxmlformats.org/officeDocument/2006/relationships/slide" Target="slides/slide19.xml"/><Relationship Id="rId68" Type="http://schemas.openxmlformats.org/officeDocument/2006/relationships/font" Target="fonts/NunitoBlack-bold.fntdata"/><Relationship Id="rId23" Type="http://schemas.openxmlformats.org/officeDocument/2006/relationships/slide" Target="slides/slide18.xml"/><Relationship Id="rId67" Type="http://schemas.openxmlformats.org/officeDocument/2006/relationships/font" Target="fonts/NunitoMedium-boldItalic.fntdata"/><Relationship Id="rId60" Type="http://schemas.openxmlformats.org/officeDocument/2006/relationships/font" Target="fonts/Nuni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NunitoBlack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958c8098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e958c8098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958c8098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958c8098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958c80989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e958c80989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05d401fc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05d401fc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958c80989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e958c80989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958c8098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958c8098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958c80989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958c80989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05d401fc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05d401fc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05d401fc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05d401fc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05d401fc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905d401fc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91ea7f1a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91ea7f1a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05d401fc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05d401fc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958c80989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958c80989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958c80989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958c80989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958c80989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e958c80989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958c80989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e958c80989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958c80989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e958c80989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958c80989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958c80989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958c80989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958c80989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958c80989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e958c80989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958c80989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e958c80989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05d401fc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05d401fc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958c80989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958c80989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958c80989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958c80989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958c8098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e958c8098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958c8098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958c8098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958c80989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e958c80989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958c80989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e958c80989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e958c80989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e958c80989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e958c80989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e958c80989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958c80989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958c80989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958c80989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e958c80989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958c8098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e958c8098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e958c80989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e958c80989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e958c80989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e958c80989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958c80989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958c80989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e958c80989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e958c80989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91feddad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91feddad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e958c80989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e958c80989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e958c80989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e958c80989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e958c80989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e958c80989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e958c80989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e958c80989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958c80989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e958c80989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05d401fc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05d401fc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e958c8098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e958c8098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e958c80989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e958c80989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e958c80989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e958c80989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e958c80989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e958c80989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e958c80989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e958c80989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958c8098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958c8098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958c8098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958c8098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958c8098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958c8098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958c80989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958c8098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b="0" sz="1700"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  <a:defRPr b="0" sz="1700">
                <a:latin typeface="Nunito Medium"/>
                <a:ea typeface="Nunito Medium"/>
                <a:cs typeface="Nunito Medium"/>
                <a:sym typeface="Nunito Medium"/>
              </a:defRPr>
            </a:lvl1pPr>
            <a:lvl2pPr indent="-33655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○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2pPr>
            <a:lvl3pPr indent="-33655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■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3pPr>
            <a:lvl4pPr indent="-33655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4pPr>
            <a:lvl5pPr indent="-33655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○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5pPr>
            <a:lvl6pPr indent="-33655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■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6pPr>
            <a:lvl7pPr indent="-33655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●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7pPr>
            <a:lvl8pPr indent="-33655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○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8pPr>
            <a:lvl9pPr indent="-33655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 Medium"/>
              <a:buChar char="■"/>
              <a:defRPr sz="1700"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4344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Black"/>
              <a:buNone/>
              <a:defRPr sz="28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  <a:defRPr b="1"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Relationship Id="rId4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Relationship Id="rId9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34.png"/><Relationship Id="rId7" Type="http://schemas.openxmlformats.org/officeDocument/2006/relationships/image" Target="../media/image40.png"/><Relationship Id="rId8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318547" y="1771351"/>
            <a:ext cx="4506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7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React.js</a:t>
            </a:r>
            <a:endParaRPr sz="77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956925" y="2799449"/>
            <a:ext cx="28935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99C4BB"/>
                </a:solidFill>
                <a:latin typeface="Nunito"/>
                <a:ea typeface="Nunito"/>
                <a:cs typeface="Nunito"/>
                <a:sym typeface="Nunito"/>
              </a:rPr>
              <a:t>AULA 02 - COMUNICANDO COMPONENTES WEB ENTRE SI</a:t>
            </a:r>
            <a:endParaRPr b="1" sz="1300">
              <a:solidFill>
                <a:srgbClr val="99C4B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1467763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/>
              <a:t>Posso passar mais que uma prop?</a:t>
            </a:r>
            <a:endParaRPr sz="7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3">
            <a:alphaModFix/>
          </a:blip>
          <a:srcRect b="13550" l="7012" r="6736" t="14100"/>
          <a:stretch/>
        </p:blipFill>
        <p:spPr>
          <a:xfrm>
            <a:off x="781350" y="1205500"/>
            <a:ext cx="7581298" cy="3120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Passando mais que uma prop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 rotWithShape="1">
          <a:blip r:embed="rId3">
            <a:alphaModFix/>
          </a:blip>
          <a:srcRect b="11310" l="6740" r="6627" t="11170"/>
          <a:stretch/>
        </p:blipFill>
        <p:spPr>
          <a:xfrm>
            <a:off x="988963" y="1115900"/>
            <a:ext cx="7166075" cy="381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7414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eu chamaria esse componente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passando mais que uma prop?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1467763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/>
              <a:t>Vocês conhecem o destructuring?</a:t>
            </a:r>
            <a:endParaRPr sz="7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C4BB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/>
        </p:nvSpPr>
        <p:spPr>
          <a:xfrm>
            <a:off x="1265550" y="621558"/>
            <a:ext cx="661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Destructuring é um recurso do Javascript (que surgir a partir da versão Ecmascript 6) que permite a </a:t>
            </a:r>
            <a:r>
              <a:rPr b="1" lang="pt-BR">
                <a:solidFill>
                  <a:srgbClr val="2E3439"/>
                </a:solidFill>
                <a:highlight>
                  <a:srgbClr val="3FEFC7"/>
                </a:highlight>
                <a:latin typeface="Nunito"/>
                <a:ea typeface="Nunito"/>
                <a:cs typeface="Nunito"/>
                <a:sym typeface="Nunito"/>
              </a:rPr>
              <a:t>extração de valores</a:t>
            </a: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 de arrays ou propriedades de objetos em </a:t>
            </a:r>
            <a:r>
              <a:rPr b="1" lang="pt-BR">
                <a:solidFill>
                  <a:srgbClr val="2E3439"/>
                </a:solidFill>
                <a:highlight>
                  <a:srgbClr val="3FEFC7"/>
                </a:highlight>
                <a:latin typeface="Nunito"/>
                <a:ea typeface="Nunito"/>
                <a:cs typeface="Nunito"/>
                <a:sym typeface="Nunito"/>
              </a:rPr>
              <a:t>variáveis distintas</a:t>
            </a: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b="1">
              <a:solidFill>
                <a:srgbClr val="2E343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375" y="1951023"/>
            <a:ext cx="5409226" cy="11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138" y="3215777"/>
            <a:ext cx="5355698" cy="10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 rotWithShape="1">
          <a:blip r:embed="rId3">
            <a:alphaModFix/>
          </a:blip>
          <a:srcRect b="13579" l="6818" r="6541" t="14301"/>
          <a:stretch/>
        </p:blipFill>
        <p:spPr>
          <a:xfrm>
            <a:off x="610850" y="1129300"/>
            <a:ext cx="7922299" cy="326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</a:t>
            </a:r>
            <a:r>
              <a:rPr lang="pt-BR">
                <a:solidFill>
                  <a:srgbClr val="5AA892"/>
                </a:solidFill>
              </a:rPr>
              <a:t>destructuring</a:t>
            </a:r>
            <a:r>
              <a:rPr lang="pt-BR"/>
              <a:t> </a:t>
            </a:r>
            <a:r>
              <a:rPr lang="pt-BR"/>
              <a:t>para</a:t>
            </a:r>
            <a:r>
              <a:rPr lang="pt-BR"/>
              <a:t> pegar as props: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/>
          <p:cNvPicPr preferRelativeResize="0"/>
          <p:nvPr/>
        </p:nvPicPr>
        <p:blipFill rotWithShape="1">
          <a:blip r:embed="rId3">
            <a:alphaModFix/>
          </a:blip>
          <a:srcRect b="11225" l="7038" r="6814" t="11518"/>
          <a:stretch/>
        </p:blipFill>
        <p:spPr>
          <a:xfrm>
            <a:off x="1009050" y="964147"/>
            <a:ext cx="7125900" cy="380404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 txBox="1"/>
          <p:nvPr>
            <p:ph type="title"/>
          </p:nvPr>
        </p:nvSpPr>
        <p:spPr>
          <a:xfrm>
            <a:off x="311700" y="21731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</a:t>
            </a:r>
            <a:r>
              <a:rPr lang="pt-BR"/>
              <a:t> </a:t>
            </a:r>
            <a:r>
              <a:rPr lang="pt-BR">
                <a:solidFill>
                  <a:srgbClr val="5AA892"/>
                </a:solidFill>
              </a:rPr>
              <a:t>passar os valores,</a:t>
            </a:r>
            <a:r>
              <a:rPr lang="pt-BR"/>
              <a:t> ficaria da mesma forma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1467763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/>
              <a:t>Mas por que</a:t>
            </a:r>
            <a:endParaRPr sz="7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/>
              <a:t>usar props?</a:t>
            </a:r>
            <a:endParaRPr sz="7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1 -</a:t>
            </a:r>
            <a:r>
              <a:rPr lang="pt-BR">
                <a:solidFill>
                  <a:srgbClr val="2E3439"/>
                </a:solidFill>
              </a:rPr>
              <a:t> </a:t>
            </a:r>
            <a:r>
              <a:rPr b="1" lang="pt-BR">
                <a:solidFill>
                  <a:srgbClr val="444654"/>
                </a:solidFill>
                <a:latin typeface="Nunito"/>
                <a:ea typeface="Nunito"/>
                <a:cs typeface="Nunito"/>
                <a:sym typeface="Nunito"/>
              </a:rPr>
              <a:t>Separação de Responsabilidades</a:t>
            </a:r>
            <a:r>
              <a:rPr lang="pt-BR">
                <a:solidFill>
                  <a:srgbClr val="444654"/>
                </a:solidFill>
              </a:rPr>
              <a:t>: Letra S do </a:t>
            </a:r>
            <a:r>
              <a:rPr b="1" i="1" lang="pt-BR">
                <a:solidFill>
                  <a:srgbClr val="444654"/>
                </a:solidFill>
                <a:latin typeface="Nunito"/>
                <a:ea typeface="Nunito"/>
                <a:cs typeface="Nunito"/>
                <a:sym typeface="Nunito"/>
              </a:rPr>
              <a:t>SOLID. </a:t>
            </a:r>
            <a:r>
              <a:rPr lang="pt-BR">
                <a:solidFill>
                  <a:srgbClr val="444654"/>
                </a:solidFill>
              </a:rPr>
              <a:t>Cada componente é responsável apenas pelo que deveria ser responsável</a:t>
            </a:r>
            <a:endParaRPr>
              <a:solidFill>
                <a:srgbClr val="444654"/>
              </a:solidFill>
            </a:endParaRPr>
          </a:p>
        </p:txBody>
      </p:sp>
      <p:sp>
        <p:nvSpPr>
          <p:cNvPr id="155" name="Google Shape;155;p30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por que usar props? </a:t>
            </a:r>
            <a:endParaRPr/>
          </a:p>
        </p:txBody>
      </p:sp>
      <p:pic>
        <p:nvPicPr>
          <p:cNvPr id="156" name="Google Shape;156;p30"/>
          <p:cNvPicPr preferRelativeResize="0"/>
          <p:nvPr/>
        </p:nvPicPr>
        <p:blipFill rotWithShape="1">
          <a:blip r:embed="rId3">
            <a:alphaModFix/>
          </a:blip>
          <a:srcRect b="14171" l="5549" r="5656" t="14613"/>
          <a:stretch/>
        </p:blipFill>
        <p:spPr>
          <a:xfrm>
            <a:off x="647413" y="2525900"/>
            <a:ext cx="7849176" cy="237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472275" y="2022525"/>
            <a:ext cx="58341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2 -</a:t>
            </a:r>
            <a:r>
              <a:rPr lang="pt-BR"/>
              <a:t> </a:t>
            </a:r>
            <a:r>
              <a:rPr lang="pt-BR">
                <a:solidFill>
                  <a:srgbClr val="444654"/>
                </a:solidFill>
              </a:rPr>
              <a:t>Porque favorece a </a:t>
            </a:r>
            <a:r>
              <a:rPr b="1" lang="pt-BR">
                <a:solidFill>
                  <a:srgbClr val="444654"/>
                </a:solidFill>
                <a:latin typeface="Nunito"/>
                <a:ea typeface="Nunito"/>
                <a:cs typeface="Nunito"/>
                <a:sym typeface="Nunito"/>
              </a:rPr>
              <a:t>Reutilização</a:t>
            </a:r>
            <a:r>
              <a:rPr lang="pt-BR">
                <a:solidFill>
                  <a:srgbClr val="444654"/>
                </a:solidFill>
              </a:rPr>
              <a:t> de Componentes:</a:t>
            </a:r>
            <a:endParaRPr>
              <a:solidFill>
                <a:srgbClr val="444654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 de renderização de múltiplos elementos:</a:t>
            </a:r>
            <a:endParaRPr/>
          </a:p>
        </p:txBody>
      </p:sp>
      <p:sp>
        <p:nvSpPr>
          <p:cNvPr id="163" name="Google Shape;163;p31"/>
          <p:cNvSpPr txBox="1"/>
          <p:nvPr>
            <p:ph type="title"/>
          </p:nvPr>
        </p:nvSpPr>
        <p:spPr>
          <a:xfrm>
            <a:off x="427702" y="2545870"/>
            <a:ext cx="4085700" cy="10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Nunito"/>
                <a:ea typeface="Nunito"/>
                <a:cs typeface="Nunito"/>
                <a:sym typeface="Nunito"/>
              </a:rPr>
              <a:t>Não podemos ter dois elementos html dentro do render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4" name="Google Shape;164;p31"/>
          <p:cNvSpPr txBox="1"/>
          <p:nvPr>
            <p:ph type="title"/>
          </p:nvPr>
        </p:nvSpPr>
        <p:spPr>
          <a:xfrm>
            <a:off x="4790750" y="3183482"/>
            <a:ext cx="4085700" cy="1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Nunito"/>
                <a:ea typeface="Nunito"/>
                <a:cs typeface="Nunito"/>
                <a:sym typeface="Nunito"/>
              </a:rPr>
              <a:t>Precisamos de </a:t>
            </a:r>
            <a:r>
              <a:rPr lang="pt-BR" sz="1700"/>
              <a:t>apenas um elemento html</a:t>
            </a:r>
            <a:r>
              <a:rPr lang="pt-BR" sz="1700">
                <a:latin typeface="Nunito"/>
                <a:ea typeface="Nunito"/>
                <a:cs typeface="Nunito"/>
                <a:sym typeface="Nunito"/>
              </a:rPr>
              <a:t> como filho direto dentro do render. </a:t>
            </a:r>
            <a:r>
              <a:rPr lang="pt-BR" sz="1700">
                <a:latin typeface="Nunito"/>
                <a:ea typeface="Nunito"/>
                <a:cs typeface="Nunito"/>
                <a:sym typeface="Nunito"/>
              </a:rPr>
              <a:t>Mas dentro dele</a:t>
            </a:r>
            <a:r>
              <a:rPr lang="pt-BR" sz="1700"/>
              <a:t>, </a:t>
            </a:r>
            <a:r>
              <a:rPr lang="pt-BR" sz="1700">
                <a:solidFill>
                  <a:srgbClr val="2E3439"/>
                </a:solidFill>
              </a:rPr>
              <a:t>podemos ter quantos elementos quisermos</a:t>
            </a:r>
            <a:endParaRPr sz="1700">
              <a:solidFill>
                <a:srgbClr val="2E343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55" y="1089831"/>
            <a:ext cx="4085609" cy="130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760" y="1085194"/>
            <a:ext cx="4085606" cy="201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>
            <p:ph type="title"/>
          </p:nvPr>
        </p:nvSpPr>
        <p:spPr>
          <a:xfrm>
            <a:off x="1177550" y="3253632"/>
            <a:ext cx="25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4AA40"/>
                </a:solidFill>
              </a:rPr>
              <a:t>Isso está errado!</a:t>
            </a:r>
            <a:br>
              <a:rPr lang="pt-BR" sz="1700">
                <a:solidFill>
                  <a:srgbClr val="F4AA40"/>
                </a:solidFill>
              </a:rPr>
            </a:br>
            <a:r>
              <a:rPr lang="pt-BR" sz="1700">
                <a:solidFill>
                  <a:srgbClr val="F4AA40"/>
                </a:solidFill>
              </a:rPr>
              <a:t>Falta um elemento que envolva os componentes dentro do Render</a:t>
            </a:r>
            <a:endParaRPr sz="1700">
              <a:solidFill>
                <a:srgbClr val="F4AA40"/>
              </a:solidFill>
            </a:endParaRPr>
          </a:p>
        </p:txBody>
      </p:sp>
      <p:sp>
        <p:nvSpPr>
          <p:cNvPr id="168" name="Google Shape;168;p31"/>
          <p:cNvSpPr txBox="1"/>
          <p:nvPr>
            <p:ph type="title"/>
          </p:nvPr>
        </p:nvSpPr>
        <p:spPr>
          <a:xfrm>
            <a:off x="5685913" y="4341407"/>
            <a:ext cx="229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5AA892"/>
                </a:solidFill>
              </a:rPr>
              <a:t>Assim: </a:t>
            </a:r>
            <a:r>
              <a:rPr lang="pt-BR" sz="1700" u="sng">
                <a:solidFill>
                  <a:srgbClr val="5AA892"/>
                </a:solidFill>
              </a:rPr>
              <a:t>e</a:t>
            </a:r>
            <a:r>
              <a:rPr lang="pt-BR" sz="1700" u="sng">
                <a:solidFill>
                  <a:srgbClr val="5AA892"/>
                </a:solidFill>
              </a:rPr>
              <a:t>nvolvemos</a:t>
            </a:r>
            <a:r>
              <a:rPr lang="pt-BR" sz="1700">
                <a:solidFill>
                  <a:srgbClr val="5AA892"/>
                </a:solidFill>
              </a:rPr>
              <a:t> </a:t>
            </a:r>
            <a:r>
              <a:rPr lang="pt-BR" sz="1700">
                <a:solidFill>
                  <a:srgbClr val="5AA892"/>
                </a:solidFill>
              </a:rPr>
              <a:t>eles com uma div</a:t>
            </a:r>
            <a:endParaRPr sz="1700">
              <a:solidFill>
                <a:srgbClr val="5AA89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Revisão Rápida da Aula Anterior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Passagem de Props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Prop Types e Default Props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Comunicação Pai x Filho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Lifting State Up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Comunicação Filho x Pai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Comunicação Entre Irmãos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Context API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Store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3">
            <a:alphaModFix/>
          </a:blip>
          <a:srcRect b="14570" l="5398" r="5656" t="14214"/>
          <a:stretch/>
        </p:blipFill>
        <p:spPr>
          <a:xfrm>
            <a:off x="640713" y="1915500"/>
            <a:ext cx="7862575" cy="237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Fragments</a:t>
            </a:r>
            <a:endParaRPr/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Você deve ter percebido que num dos exemplos que usamos anteriormente, usamos um recurso diferente: essas tags vazias:  </a:t>
            </a:r>
            <a:r>
              <a:rPr lang="pt-BR">
                <a:solidFill>
                  <a:srgbClr val="5AA892"/>
                </a:solidFill>
                <a:latin typeface="Nunito Black"/>
                <a:ea typeface="Nunito Black"/>
                <a:cs typeface="Nunito Black"/>
                <a:sym typeface="Nunito Black"/>
              </a:rPr>
              <a:t>&lt;&gt;</a:t>
            </a:r>
            <a:r>
              <a:rPr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 </a:t>
            </a:r>
            <a:r>
              <a:rPr lang="pt-BR">
                <a:solidFill>
                  <a:srgbClr val="5AA892"/>
                </a:solidFill>
                <a:latin typeface="Nunito Black"/>
                <a:ea typeface="Nunito Black"/>
                <a:cs typeface="Nunito Black"/>
                <a:sym typeface="Nunito Black"/>
              </a:rPr>
              <a:t>&lt;/&gt;</a:t>
            </a:r>
            <a:endParaRPr>
              <a:solidFill>
                <a:srgbClr val="5AA89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3"/>
          <p:cNvPicPr preferRelativeResize="0"/>
          <p:nvPr/>
        </p:nvPicPr>
        <p:blipFill rotWithShape="1">
          <a:blip r:embed="rId3">
            <a:alphaModFix/>
          </a:blip>
          <a:srcRect b="14347" l="5708" r="5646" t="14836"/>
          <a:stretch/>
        </p:blipFill>
        <p:spPr>
          <a:xfrm>
            <a:off x="654100" y="1192123"/>
            <a:ext cx="7835798" cy="235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3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Fragments</a:t>
            </a:r>
            <a:endParaRPr/>
          </a:p>
        </p:txBody>
      </p:sp>
      <p:sp>
        <p:nvSpPr>
          <p:cNvPr id="182" name="Google Shape;182;p33"/>
          <p:cNvSpPr txBox="1"/>
          <p:nvPr/>
        </p:nvSpPr>
        <p:spPr>
          <a:xfrm>
            <a:off x="870900" y="3719123"/>
            <a:ext cx="740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Elas se chamam Fragments, e servem </a:t>
            </a: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para</a:t>
            </a: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não poluirmos o nosso código html com tags div extras que </a:t>
            </a: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serviram</a:t>
            </a: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apenas </a:t>
            </a: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para</a:t>
            </a: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resolver o problema anterior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Usando fragments resolvemos esse problema de uma forma rápida e elegante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Passando código HTML para dentro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um componente:</a:t>
            </a:r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 rotWithShape="1">
          <a:blip r:embed="rId3">
            <a:alphaModFix/>
          </a:blip>
          <a:srcRect b="15934" l="5461" r="5736" t="16602"/>
          <a:stretch/>
        </p:blipFill>
        <p:spPr>
          <a:xfrm>
            <a:off x="647400" y="2781900"/>
            <a:ext cx="7849201" cy="19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568050" y="1393446"/>
            <a:ext cx="8007900" cy="13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Outra coisa comum em componentes é quando queremos passar todo um código HTML para dentro de um componente que tivermos. Para isso usamos as </a:t>
            </a:r>
            <a:r>
              <a:rPr lang="pt-BR">
                <a:solidFill>
                  <a:srgbClr val="5AA892"/>
                </a:solidFill>
                <a:latin typeface="Nunito Black"/>
                <a:ea typeface="Nunito Black"/>
                <a:cs typeface="Nunito Black"/>
                <a:sym typeface="Nunito Black"/>
              </a:rPr>
              <a:t>props.children</a:t>
            </a:r>
            <a:r>
              <a:rPr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Vamos supor que queremos passar um h1 para dentro do componente, dessa forma:</a:t>
            </a:r>
            <a:endParaRPr>
              <a:solidFill>
                <a:schemeClr val="accent5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5"/>
          <p:cNvPicPr preferRelativeResize="0"/>
          <p:nvPr/>
        </p:nvPicPr>
        <p:blipFill rotWithShape="1">
          <a:blip r:embed="rId3">
            <a:alphaModFix/>
          </a:blip>
          <a:srcRect b="11774" l="6944" r="6685" t="12214"/>
          <a:stretch/>
        </p:blipFill>
        <p:spPr>
          <a:xfrm>
            <a:off x="1739062" y="1326050"/>
            <a:ext cx="5665874" cy="283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Passando HTML via children: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ficaria a renderização </a:t>
            </a:r>
            <a:r>
              <a:rPr lang="pt-BR"/>
              <a:t>deste</a:t>
            </a:r>
            <a:r>
              <a:rPr lang="pt-BR"/>
              <a:t> código?</a:t>
            </a:r>
            <a:endParaRPr/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13" y="1467912"/>
            <a:ext cx="7569176" cy="22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7"/>
          <p:cNvPicPr preferRelativeResize="0"/>
          <p:nvPr/>
        </p:nvPicPr>
        <p:blipFill rotWithShape="1">
          <a:blip r:embed="rId3">
            <a:alphaModFix/>
          </a:blip>
          <a:srcRect b="16561" l="5708" r="5646" t="16874"/>
          <a:stretch/>
        </p:blipFill>
        <p:spPr>
          <a:xfrm>
            <a:off x="654100" y="1768075"/>
            <a:ext cx="7835798" cy="1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Podemos passar até outro componente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children de um componente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8"/>
          <p:cNvPicPr preferRelativeResize="0"/>
          <p:nvPr/>
        </p:nvPicPr>
        <p:blipFill rotWithShape="1">
          <a:blip r:embed="rId3">
            <a:alphaModFix/>
          </a:blip>
          <a:srcRect b="12521" l="6845" r="6940" t="12857"/>
          <a:stretch/>
        </p:blipFill>
        <p:spPr>
          <a:xfrm>
            <a:off x="1390800" y="1245700"/>
            <a:ext cx="6362400" cy="29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se, por um acaso eu quiser definir props padrões?</a:t>
            </a:r>
            <a:endParaRPr/>
          </a:p>
        </p:txBody>
      </p:sp>
      <p:sp>
        <p:nvSpPr>
          <p:cNvPr id="214" name="Google Shape;214;p38"/>
          <p:cNvSpPr txBox="1"/>
          <p:nvPr/>
        </p:nvSpPr>
        <p:spPr>
          <a:xfrm>
            <a:off x="1286100" y="4229200"/>
            <a:ext cx="657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Nesse caso por exemplo, se eu quiser definir um valor padrão para as variáveis linguagem1 e linguagem2, como eu faço?</a:t>
            </a:r>
            <a:endParaRPr>
              <a:solidFill>
                <a:srgbClr val="3FEFC7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9"/>
          <p:cNvPicPr preferRelativeResize="0"/>
          <p:nvPr/>
        </p:nvPicPr>
        <p:blipFill rotWithShape="1">
          <a:blip r:embed="rId3">
            <a:alphaModFix/>
          </a:blip>
          <a:srcRect b="10081" l="6760" r="6898" t="10097"/>
          <a:stretch/>
        </p:blipFill>
        <p:spPr>
          <a:xfrm>
            <a:off x="1852912" y="1138550"/>
            <a:ext cx="5438173" cy="338882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Podemos usar o recurso </a:t>
            </a:r>
            <a:r>
              <a:rPr lang="pt-BR">
                <a:solidFill>
                  <a:srgbClr val="5AA892"/>
                </a:solidFill>
              </a:rPr>
              <a:t>defaultProps</a:t>
            </a:r>
            <a:endParaRPr>
              <a:solidFill>
                <a:srgbClr val="5AA89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0"/>
          <p:cNvPicPr preferRelativeResize="0"/>
          <p:nvPr/>
        </p:nvPicPr>
        <p:blipFill rotWithShape="1">
          <a:blip r:embed="rId3">
            <a:alphaModFix/>
          </a:blip>
          <a:srcRect b="13810" l="6808" r="6895" t="14112"/>
          <a:stretch/>
        </p:blipFill>
        <p:spPr>
          <a:xfrm>
            <a:off x="928688" y="1185419"/>
            <a:ext cx="7286626" cy="29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eu chamaria esse componente?</a:t>
            </a:r>
            <a:endParaRPr/>
          </a:p>
        </p:txBody>
      </p:sp>
      <p:sp>
        <p:nvSpPr>
          <p:cNvPr id="227" name="Google Shape;227;p40"/>
          <p:cNvSpPr txBox="1"/>
          <p:nvPr/>
        </p:nvSpPr>
        <p:spPr>
          <a:xfrm>
            <a:off x="152413" y="4187700"/>
            <a:ext cx="883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 mesma forma, só não precisaria passar as props que eu não quisesse. 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(Se eu passar o valor sobrescreveria o valor definido em defaultProps)</a:t>
            </a:r>
            <a:endParaRPr>
              <a:solidFill>
                <a:schemeClr val="dk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Tipagem nas Props</a:t>
            </a:r>
            <a:endParaRPr/>
          </a:p>
        </p:txBody>
      </p:sp>
      <p:sp>
        <p:nvSpPr>
          <p:cNvPr id="233" name="Google Shape;233;p41"/>
          <p:cNvSpPr txBox="1"/>
          <p:nvPr>
            <p:ph idx="1" type="body"/>
          </p:nvPr>
        </p:nvSpPr>
        <p:spPr>
          <a:xfrm>
            <a:off x="548475" y="1090371"/>
            <a:ext cx="8007900" cy="13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Outra coisa comum em componentes é querermos especificar </a:t>
            </a:r>
            <a:r>
              <a:rPr lang="pt-BR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qual o tipo</a:t>
            </a: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das props que estamos dispostos a receber. Para isso temos algumas alternativas: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"/>
              <a:buChar char="●"/>
            </a:pP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Usar PropTypes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"/>
              <a:buChar char="●"/>
            </a:pP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Usar Typescript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"/>
              <a:buChar char="●"/>
            </a:pP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Usar Rescript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"/>
              <a:buChar char="●"/>
            </a:pP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Usar Mobx State Tree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41"/>
          <p:cNvPicPr preferRelativeResize="0"/>
          <p:nvPr/>
        </p:nvPicPr>
        <p:blipFill rotWithShape="1">
          <a:blip r:embed="rId3">
            <a:alphaModFix/>
          </a:blip>
          <a:srcRect b="24946" l="5504" r="5424" t="26874"/>
          <a:stretch/>
        </p:blipFill>
        <p:spPr>
          <a:xfrm>
            <a:off x="499713" y="3741226"/>
            <a:ext cx="8144576" cy="9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1"/>
          <p:cNvSpPr txBox="1"/>
          <p:nvPr>
            <p:ph idx="1" type="body"/>
          </p:nvPr>
        </p:nvSpPr>
        <p:spPr>
          <a:xfrm>
            <a:off x="568050" y="3194975"/>
            <a:ext cx="82569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Vamos usar </a:t>
            </a:r>
            <a:r>
              <a:rPr lang="pt-BR">
                <a:solidFill>
                  <a:srgbClr val="5AA892"/>
                </a:solidFill>
                <a:latin typeface="Nunito Black"/>
                <a:ea typeface="Nunito Black"/>
                <a:cs typeface="Nunito Black"/>
                <a:sym typeface="Nunito Black"/>
              </a:rPr>
              <a:t>PropTypes</a:t>
            </a: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pois é um meio termo entre usar e não usar tipagem forte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1740728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FEFC7"/>
                </a:solidFill>
              </a:rPr>
              <a:t>O que vimos na aula anterior?</a:t>
            </a:r>
            <a:endParaRPr>
              <a:solidFill>
                <a:srgbClr val="3FEFC7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PropTypes</a:t>
            </a:r>
            <a:endParaRPr/>
          </a:p>
        </p:txBody>
      </p:sp>
      <p:pic>
        <p:nvPicPr>
          <p:cNvPr id="241" name="Google Shape;241;p42"/>
          <p:cNvPicPr preferRelativeResize="0"/>
          <p:nvPr/>
        </p:nvPicPr>
        <p:blipFill rotWithShape="1">
          <a:blip r:embed="rId3">
            <a:alphaModFix/>
          </a:blip>
          <a:srcRect b="9166" l="6485" r="5748" t="8846"/>
          <a:stretch/>
        </p:blipFill>
        <p:spPr>
          <a:xfrm>
            <a:off x="2009175" y="1232300"/>
            <a:ext cx="5130102" cy="31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3"/>
          <p:cNvPicPr preferRelativeResize="0"/>
          <p:nvPr/>
        </p:nvPicPr>
        <p:blipFill rotWithShape="1">
          <a:blip r:embed="rId3">
            <a:alphaModFix/>
          </a:blip>
          <a:srcRect b="15923" l="15970" r="15400" t="15172"/>
          <a:stretch/>
        </p:blipFill>
        <p:spPr>
          <a:xfrm>
            <a:off x="629550" y="1500200"/>
            <a:ext cx="2705700" cy="26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3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permitidos</a:t>
            </a:r>
            <a:endParaRPr/>
          </a:p>
        </p:txBody>
      </p:sp>
      <p:pic>
        <p:nvPicPr>
          <p:cNvPr id="248" name="Google Shape;248;p43"/>
          <p:cNvPicPr preferRelativeResize="0"/>
          <p:nvPr/>
        </p:nvPicPr>
        <p:blipFill rotWithShape="1">
          <a:blip r:embed="rId4">
            <a:alphaModFix/>
          </a:blip>
          <a:srcRect b="17244" l="4671" r="4978" t="16862"/>
          <a:stretch/>
        </p:blipFill>
        <p:spPr>
          <a:xfrm>
            <a:off x="3562525" y="2089550"/>
            <a:ext cx="5170698" cy="1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3"/>
          <p:cNvSpPr txBox="1"/>
          <p:nvPr>
            <p:ph idx="1" type="body"/>
          </p:nvPr>
        </p:nvSpPr>
        <p:spPr>
          <a:xfrm>
            <a:off x="568050" y="4310673"/>
            <a:ext cx="80079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https://www.npmjs.com/package/prop-types</a:t>
            </a:r>
            <a:endParaRPr sz="1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4"/>
          <p:cNvPicPr preferRelativeResize="0"/>
          <p:nvPr/>
        </p:nvPicPr>
        <p:blipFill rotWithShape="1">
          <a:blip r:embed="rId3">
            <a:alphaModFix/>
          </a:blip>
          <a:srcRect b="20220" l="5092" r="4930" t="21542"/>
          <a:stretch/>
        </p:blipFill>
        <p:spPr>
          <a:xfrm>
            <a:off x="602750" y="1406425"/>
            <a:ext cx="7953623" cy="11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4"/>
          <p:cNvSpPr txBox="1"/>
          <p:nvPr>
            <p:ph type="title"/>
          </p:nvPr>
        </p:nvSpPr>
        <p:spPr>
          <a:xfrm>
            <a:off x="548475" y="3017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Podemos também definir algumas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dessas props como </a:t>
            </a:r>
            <a:r>
              <a:rPr lang="pt-BR">
                <a:solidFill>
                  <a:srgbClr val="5AA892"/>
                </a:solidFill>
              </a:rPr>
              <a:t>required</a:t>
            </a:r>
            <a:endParaRPr>
              <a:solidFill>
                <a:srgbClr val="5AA892"/>
              </a:solidFill>
            </a:endParaRPr>
          </a:p>
        </p:txBody>
      </p:sp>
      <p:pic>
        <p:nvPicPr>
          <p:cNvPr id="256" name="Google Shape;256;p44"/>
          <p:cNvPicPr preferRelativeResize="0"/>
          <p:nvPr/>
        </p:nvPicPr>
        <p:blipFill rotWithShape="1">
          <a:blip r:embed="rId4">
            <a:alphaModFix/>
          </a:blip>
          <a:srcRect b="18291" l="4897" r="5247" t="17683"/>
          <a:stretch/>
        </p:blipFill>
        <p:spPr>
          <a:xfrm>
            <a:off x="1672075" y="3442400"/>
            <a:ext cx="5799849" cy="13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4"/>
          <p:cNvSpPr txBox="1"/>
          <p:nvPr>
            <p:ph idx="1" type="body"/>
          </p:nvPr>
        </p:nvSpPr>
        <p:spPr>
          <a:xfrm>
            <a:off x="443550" y="2649950"/>
            <a:ext cx="82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Também podemos pedir </a:t>
            </a: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para</a:t>
            </a: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um objeto ser </a:t>
            </a:r>
            <a:r>
              <a:rPr lang="pt-BR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exatamente</a:t>
            </a:r>
            <a:r>
              <a:rPr lang="pt-BR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de um jeito, não tendo nada diferente do que especificarmos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5"/>
          <p:cNvPicPr preferRelativeResize="0"/>
          <p:nvPr/>
        </p:nvPicPr>
        <p:blipFill rotWithShape="1">
          <a:blip r:embed="rId3">
            <a:alphaModFix/>
          </a:blip>
          <a:srcRect b="7993" l="6040" r="5784" t="7324"/>
          <a:stretch/>
        </p:blipFill>
        <p:spPr>
          <a:xfrm>
            <a:off x="2033738" y="1026850"/>
            <a:ext cx="5076527" cy="38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5"/>
          <p:cNvSpPr txBox="1"/>
          <p:nvPr>
            <p:ph type="title"/>
          </p:nvPr>
        </p:nvSpPr>
        <p:spPr>
          <a:xfrm>
            <a:off x="568050" y="34699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Podemos usar </a:t>
            </a:r>
            <a:r>
              <a:rPr lang="pt-BR">
                <a:solidFill>
                  <a:srgbClr val="5AA892"/>
                </a:solidFill>
              </a:rPr>
              <a:t>defaultProps</a:t>
            </a:r>
            <a:r>
              <a:rPr lang="pt-BR"/>
              <a:t> e </a:t>
            </a:r>
            <a:r>
              <a:rPr lang="pt-BR">
                <a:solidFill>
                  <a:srgbClr val="5AA892"/>
                </a:solidFill>
              </a:rPr>
              <a:t>propTypes</a:t>
            </a:r>
            <a:r>
              <a:rPr lang="pt-BR"/>
              <a:t> juntos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</a:t>
            </a:r>
            <a:r>
              <a:rPr lang="pt-BR">
                <a:solidFill>
                  <a:srgbClr val="5AA892"/>
                </a:solidFill>
              </a:rPr>
              <a:t>Visual Studio Code</a:t>
            </a:r>
            <a:r>
              <a:rPr lang="pt-BR"/>
              <a:t> podem usar essa extensão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ter uma visão melhor das propsTypes</a:t>
            </a:r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588" y="1635849"/>
            <a:ext cx="7062825" cy="24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Imutabilidade</a:t>
            </a:r>
            <a:endParaRPr/>
          </a:p>
        </p:txBody>
      </p:sp>
      <p:sp>
        <p:nvSpPr>
          <p:cNvPr id="275" name="Google Shape;275;p47"/>
          <p:cNvSpPr txBox="1"/>
          <p:nvPr>
            <p:ph idx="1" type="body"/>
          </p:nvPr>
        </p:nvSpPr>
        <p:spPr>
          <a:xfrm>
            <a:off x="505050" y="1335000"/>
            <a:ext cx="8133900" cy="23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Props são </a:t>
            </a: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Imutáveis</a:t>
            </a:r>
            <a:r>
              <a:rPr lang="pt-BR"/>
              <a:t>: Uma vez que um prop é passado para um componente, ele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não pode ser alterado</a:t>
            </a:r>
            <a:r>
              <a:rPr lang="pt-BR"/>
              <a:t> por esse componente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Resolvemos esse problema,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passando a prop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para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 um estado</a:t>
            </a:r>
            <a:r>
              <a:rPr lang="pt-BR"/>
              <a:t>. E podemos mudar o estado conforme precisarmos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Cada componente pode ter seu próprio estado.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8994" l="5946" r="6087" t="8415"/>
          <a:stretch/>
        </p:blipFill>
        <p:spPr>
          <a:xfrm>
            <a:off x="1852913" y="1040250"/>
            <a:ext cx="5438175" cy="36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8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Props e Estados ao mesmo tempo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>
            <p:ph type="title"/>
          </p:nvPr>
        </p:nvSpPr>
        <p:spPr>
          <a:xfrm>
            <a:off x="311700" y="1467763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00"/>
              <a:t>E podemos usar tudo junto! ;D</a:t>
            </a:r>
            <a:endParaRPr sz="7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0"/>
          <p:cNvPicPr preferRelativeResize="0"/>
          <p:nvPr/>
        </p:nvPicPr>
        <p:blipFill rotWithShape="1">
          <a:blip r:embed="rId3">
            <a:alphaModFix/>
          </a:blip>
          <a:srcRect b="5565" l="6022" r="5934" t="5529"/>
          <a:stretch/>
        </p:blipFill>
        <p:spPr>
          <a:xfrm>
            <a:off x="2223500" y="84525"/>
            <a:ext cx="4701477" cy="4982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1"/>
          <p:cNvPicPr preferRelativeResize="0"/>
          <p:nvPr/>
        </p:nvPicPr>
        <p:blipFill rotWithShape="1">
          <a:blip r:embed="rId3">
            <a:alphaModFix/>
          </a:blip>
          <a:srcRect b="10563" l="6190" r="6128" t="10547"/>
          <a:stretch/>
        </p:blipFill>
        <p:spPr>
          <a:xfrm>
            <a:off x="1580550" y="1165325"/>
            <a:ext cx="5987352" cy="30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1"/>
          <p:cNvSpPr txBox="1"/>
          <p:nvPr>
            <p:ph type="title"/>
          </p:nvPr>
        </p:nvSpPr>
        <p:spPr>
          <a:xfrm>
            <a:off x="293850" y="386875"/>
            <a:ext cx="855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</a:t>
            </a:r>
            <a:r>
              <a:rPr lang="pt-BR"/>
              <a:t> chamar seria da mesma forma que vimos antes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vimos na aula anterior?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700"/>
              <a:buChar char="●"/>
            </a:pPr>
            <a:r>
              <a:rPr lang="pt-BR">
                <a:solidFill>
                  <a:srgbClr val="444654"/>
                </a:solidFill>
              </a:rPr>
              <a:t>O que é o React</a:t>
            </a:r>
            <a:endParaRPr>
              <a:solidFill>
                <a:srgbClr val="444654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700"/>
              <a:buChar char="●"/>
            </a:pPr>
            <a:r>
              <a:rPr lang="pt-BR">
                <a:solidFill>
                  <a:srgbClr val="444654"/>
                </a:solidFill>
              </a:rPr>
              <a:t>Pilares do React</a:t>
            </a:r>
            <a:endParaRPr>
              <a:solidFill>
                <a:srgbClr val="444654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700"/>
              <a:buChar char="●"/>
            </a:pPr>
            <a:r>
              <a:rPr lang="pt-BR">
                <a:solidFill>
                  <a:srgbClr val="444654"/>
                </a:solidFill>
              </a:rPr>
              <a:t>Web Components</a:t>
            </a:r>
            <a:endParaRPr>
              <a:solidFill>
                <a:srgbClr val="444654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700"/>
              <a:buChar char="●"/>
            </a:pPr>
            <a:r>
              <a:rPr lang="pt-BR">
                <a:solidFill>
                  <a:srgbClr val="444654"/>
                </a:solidFill>
              </a:rPr>
              <a:t>Design System</a:t>
            </a:r>
            <a:endParaRPr>
              <a:solidFill>
                <a:srgbClr val="444654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700"/>
              <a:buChar char="●"/>
            </a:pPr>
            <a:r>
              <a:rPr lang="pt-BR">
                <a:solidFill>
                  <a:srgbClr val="444654"/>
                </a:solidFill>
              </a:rPr>
              <a:t>Estados</a:t>
            </a:r>
            <a:endParaRPr>
              <a:solidFill>
                <a:srgbClr val="444654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700"/>
              <a:buChar char="●"/>
            </a:pPr>
            <a:r>
              <a:rPr lang="pt-BR">
                <a:solidFill>
                  <a:srgbClr val="444654"/>
                </a:solidFill>
              </a:rPr>
              <a:t>Criamos o Repositório no Github</a:t>
            </a:r>
            <a:endParaRPr>
              <a:solidFill>
                <a:srgbClr val="444654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700"/>
              <a:buChar char="●"/>
            </a:pPr>
            <a:r>
              <a:rPr lang="pt-BR">
                <a:solidFill>
                  <a:srgbClr val="444654"/>
                </a:solidFill>
              </a:rPr>
              <a:t>Criamos o Projeto</a:t>
            </a:r>
            <a:endParaRPr>
              <a:solidFill>
                <a:srgbClr val="44465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2"/>
          <p:cNvPicPr preferRelativeResize="0"/>
          <p:nvPr/>
        </p:nvPicPr>
        <p:blipFill rotWithShape="1">
          <a:blip r:embed="rId3">
            <a:alphaModFix/>
          </a:blip>
          <a:srcRect b="0" l="0" r="5347" t="0"/>
          <a:stretch/>
        </p:blipFill>
        <p:spPr>
          <a:xfrm>
            <a:off x="388738" y="980988"/>
            <a:ext cx="8366524" cy="31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Comunicação Pai X Filho</a:t>
            </a:r>
            <a:endParaRPr/>
          </a:p>
        </p:txBody>
      </p:sp>
      <p:sp>
        <p:nvSpPr>
          <p:cNvPr id="308" name="Google Shape;308;p53"/>
          <p:cNvSpPr txBox="1"/>
          <p:nvPr>
            <p:ph idx="1" type="body"/>
          </p:nvPr>
        </p:nvSpPr>
        <p:spPr>
          <a:xfrm>
            <a:off x="548475" y="1085400"/>
            <a:ext cx="8007900" cy="17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Quando utilizamos props do jeito que vimos, estamos fazendo uma comunicação direta, entre componente pai (quem passa as props) e o componente filho (que recebe as props)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Esse é o jeito mais fácil e simples de passar props</a:t>
            </a:r>
            <a:endParaRPr b="1">
              <a:solidFill>
                <a:srgbClr val="5AA89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9" name="Google Shape;309;p53"/>
          <p:cNvSpPr txBox="1"/>
          <p:nvPr/>
        </p:nvSpPr>
        <p:spPr>
          <a:xfrm>
            <a:off x="548475" y="2995150"/>
            <a:ext cx="8156400" cy="1754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Os componentes filhos também são reativos às mudanças no componente pai</a:t>
            </a:r>
            <a:endParaRPr b="1"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Quando as props do componente pai são atualizadas, o</a:t>
            </a:r>
            <a:endParaRPr b="1" sz="1700">
              <a:solidFill>
                <a:srgbClr val="5AA89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componente filho será renderizado novamente.</a:t>
            </a:r>
            <a:endParaRPr b="1" sz="600">
              <a:solidFill>
                <a:srgbClr val="5AA89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600">
              <a:solidFill>
                <a:srgbClr val="5AA89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4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Comunicação Filho X </a:t>
            </a:r>
            <a:r>
              <a:rPr lang="pt-BR"/>
              <a:t>Pai</a:t>
            </a:r>
            <a:endParaRPr/>
          </a:p>
        </p:txBody>
      </p:sp>
      <p:pic>
        <p:nvPicPr>
          <p:cNvPr id="315" name="Google Shape;315;p54"/>
          <p:cNvPicPr preferRelativeResize="0"/>
          <p:nvPr/>
        </p:nvPicPr>
        <p:blipFill rotWithShape="1">
          <a:blip r:embed="rId3">
            <a:alphaModFix/>
          </a:blip>
          <a:srcRect b="10538" l="5984" r="6518" t="10046"/>
          <a:stretch/>
        </p:blipFill>
        <p:spPr>
          <a:xfrm>
            <a:off x="2033738" y="2085900"/>
            <a:ext cx="5076527" cy="2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4"/>
          <p:cNvSpPr txBox="1"/>
          <p:nvPr>
            <p:ph idx="1" type="body"/>
          </p:nvPr>
        </p:nvSpPr>
        <p:spPr>
          <a:xfrm>
            <a:off x="548475" y="1085400"/>
            <a:ext cx="80079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Para</a:t>
            </a:r>
            <a:r>
              <a:rPr lang="pt-BR"/>
              <a:t> comunicar um componente filho com seu pai, precisamos deixar o estado no pai, e </a:t>
            </a: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passar a função de atualizar o estado via props pro filho</a:t>
            </a:r>
            <a:endParaRPr b="1">
              <a:solidFill>
                <a:srgbClr val="5AA89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C4BB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5"/>
          <p:cNvSpPr txBox="1"/>
          <p:nvPr/>
        </p:nvSpPr>
        <p:spPr>
          <a:xfrm>
            <a:off x="1265550" y="175858"/>
            <a:ext cx="66129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A tag </a:t>
            </a:r>
            <a:r>
              <a:rPr b="1" lang="pt-BR" sz="2500">
                <a:solidFill>
                  <a:srgbClr val="2E3439"/>
                </a:solidFill>
                <a:highlight>
                  <a:srgbClr val="3FEFC7"/>
                </a:highlight>
                <a:latin typeface="Nunito"/>
                <a:ea typeface="Nunito"/>
                <a:cs typeface="Nunito"/>
                <a:sym typeface="Nunito"/>
              </a:rPr>
              <a:t>input</a:t>
            </a:r>
            <a:r>
              <a:rPr b="1" lang="pt-BR" sz="2500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 é um componente</a:t>
            </a:r>
            <a:endParaRPr b="1" sz="2500">
              <a:solidFill>
                <a:srgbClr val="2E343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nativo do próprio HTML</a:t>
            </a:r>
            <a:endParaRPr b="1" sz="2500">
              <a:solidFill>
                <a:srgbClr val="2E343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2" name="Google Shape;322;p55"/>
          <p:cNvSpPr txBox="1"/>
          <p:nvPr>
            <p:ph idx="1" type="body"/>
          </p:nvPr>
        </p:nvSpPr>
        <p:spPr>
          <a:xfrm>
            <a:off x="568050" y="1464075"/>
            <a:ext cx="8185800" cy="17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É um componente de </a:t>
            </a:r>
            <a:r>
              <a:rPr b="1" lang="pt-BR">
                <a:highlight>
                  <a:srgbClr val="3FEFC7"/>
                </a:highlight>
                <a:latin typeface="Nunito"/>
                <a:ea typeface="Nunito"/>
                <a:cs typeface="Nunito"/>
                <a:sym typeface="Nunito"/>
              </a:rPr>
              <a:t>entrada de dados</a:t>
            </a:r>
            <a:r>
              <a:rPr lang="pt-BR"/>
              <a:t>, onde a pessoa usuária fornece alguma informação para o programa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Quando não especificamos o tipo do input, ele pega por padrão o tipo </a:t>
            </a:r>
            <a:r>
              <a:rPr b="1" lang="pt-BR">
                <a:highlight>
                  <a:srgbClr val="3FEFC7"/>
                </a:highlight>
                <a:latin typeface="Nunito"/>
                <a:ea typeface="Nunito"/>
                <a:cs typeface="Nunito"/>
                <a:sym typeface="Nunito"/>
              </a:rPr>
              <a:t>text</a:t>
            </a:r>
            <a:endParaRPr b="1">
              <a:highlight>
                <a:srgbClr val="3FEFC7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Nesse elemento pegamos o evento de mudança usando a função </a:t>
            </a:r>
            <a:r>
              <a:rPr b="1" lang="pt-BR">
                <a:highlight>
                  <a:srgbClr val="3FEFC7"/>
                </a:highlight>
                <a:latin typeface="Nunito"/>
                <a:ea typeface="Nunito"/>
                <a:cs typeface="Nunito"/>
                <a:sym typeface="Nunito"/>
              </a:rPr>
              <a:t>onChange</a:t>
            </a:r>
            <a:endParaRPr b="1">
              <a:highlight>
                <a:srgbClr val="3FEFC7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O </a:t>
            </a:r>
            <a:r>
              <a:rPr b="1" lang="pt-BR">
                <a:highlight>
                  <a:srgbClr val="3FEFC7"/>
                </a:highlight>
                <a:latin typeface="Nunito"/>
                <a:ea typeface="Nunito"/>
                <a:cs typeface="Nunito"/>
                <a:sym typeface="Nunito"/>
              </a:rPr>
              <a:t>placeholder</a:t>
            </a:r>
            <a:r>
              <a:rPr lang="pt-BR"/>
              <a:t> é um texto alternativo que podemos ter quando não tiver nada preenchido ainda, incentivando a pessoa usuária a preencher algo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C4BB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6"/>
          <p:cNvSpPr txBox="1"/>
          <p:nvPr/>
        </p:nvSpPr>
        <p:spPr>
          <a:xfrm>
            <a:off x="1265550" y="175858"/>
            <a:ext cx="66129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A tag </a:t>
            </a:r>
            <a:r>
              <a:rPr b="1" lang="pt-BR" sz="2500">
                <a:solidFill>
                  <a:srgbClr val="2E3439"/>
                </a:solidFill>
                <a:highlight>
                  <a:srgbClr val="3FEFC7"/>
                </a:highlight>
                <a:latin typeface="Nunito"/>
                <a:ea typeface="Nunito"/>
                <a:cs typeface="Nunito"/>
                <a:sym typeface="Nunito"/>
              </a:rPr>
              <a:t>input</a:t>
            </a:r>
            <a:r>
              <a:rPr b="1" lang="pt-BR" sz="2500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 é um componente</a:t>
            </a:r>
            <a:endParaRPr b="1" sz="2500">
              <a:solidFill>
                <a:srgbClr val="2E343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2E3439"/>
                </a:solidFill>
                <a:latin typeface="Nunito"/>
                <a:ea typeface="Nunito"/>
                <a:cs typeface="Nunito"/>
                <a:sym typeface="Nunito"/>
              </a:rPr>
              <a:t>nativo do próprio HTML</a:t>
            </a:r>
            <a:endParaRPr b="1" sz="2500">
              <a:solidFill>
                <a:srgbClr val="2E343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8" name="Google Shape;328;p56"/>
          <p:cNvPicPr preferRelativeResize="0"/>
          <p:nvPr/>
        </p:nvPicPr>
        <p:blipFill rotWithShape="1">
          <a:blip r:embed="rId3">
            <a:alphaModFix/>
          </a:blip>
          <a:srcRect b="15777" l="4983" r="4893" t="15715"/>
          <a:stretch/>
        </p:blipFill>
        <p:spPr>
          <a:xfrm>
            <a:off x="744700" y="1748002"/>
            <a:ext cx="7654600" cy="185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7"/>
          <p:cNvPicPr preferRelativeResize="0"/>
          <p:nvPr/>
        </p:nvPicPr>
        <p:blipFill rotWithShape="1">
          <a:blip r:embed="rId3">
            <a:alphaModFix/>
          </a:blip>
          <a:srcRect b="7727" l="5798" r="5948" t="7634"/>
          <a:stretch/>
        </p:blipFill>
        <p:spPr>
          <a:xfrm>
            <a:off x="1919887" y="1192125"/>
            <a:ext cx="5304225" cy="38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7"/>
          <p:cNvSpPr txBox="1"/>
          <p:nvPr>
            <p:ph type="title"/>
          </p:nvPr>
        </p:nvSpPr>
        <p:spPr>
          <a:xfrm>
            <a:off x="106038" y="217275"/>
            <a:ext cx="89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filho, usamos a função </a:t>
            </a:r>
            <a:r>
              <a:rPr lang="pt-BR"/>
              <a:t>para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atualizar o estado no pai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027" y="1212500"/>
            <a:ext cx="4651786" cy="14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8"/>
          <p:cNvSpPr txBox="1"/>
          <p:nvPr>
            <p:ph type="title"/>
          </p:nvPr>
        </p:nvSpPr>
        <p:spPr>
          <a:xfrm>
            <a:off x="146038" y="198825"/>
            <a:ext cx="89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Ao atualizar o estado no pai,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tudo é renderizado novamente</a:t>
            </a:r>
            <a:endParaRPr/>
          </a:p>
        </p:txBody>
      </p:sp>
      <p:pic>
        <p:nvPicPr>
          <p:cNvPr id="341" name="Google Shape;34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025" y="3316775"/>
            <a:ext cx="4651800" cy="134536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8"/>
          <p:cNvSpPr/>
          <p:nvPr/>
        </p:nvSpPr>
        <p:spPr>
          <a:xfrm>
            <a:off x="4340075" y="2741700"/>
            <a:ext cx="347700" cy="504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9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Padrão: </a:t>
            </a:r>
            <a:r>
              <a:rPr lang="pt-BR"/>
              <a:t>Lifting State Up (Elevação de Estado)</a:t>
            </a:r>
            <a:endParaRPr/>
          </a:p>
        </p:txBody>
      </p:sp>
      <p:sp>
        <p:nvSpPr>
          <p:cNvPr id="348" name="Google Shape;348;p59"/>
          <p:cNvSpPr txBox="1"/>
          <p:nvPr>
            <p:ph idx="1" type="body"/>
          </p:nvPr>
        </p:nvSpPr>
        <p:spPr>
          <a:xfrm>
            <a:off x="548475" y="1085400"/>
            <a:ext cx="833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AA892"/>
              </a:buClr>
              <a:buSzPts val="1700"/>
              <a:buFont typeface="Nunito"/>
              <a:buChar char="●"/>
            </a:pP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Nesse padrão deixamos todos os estados num componente pai</a:t>
            </a:r>
            <a:endParaRPr b="1">
              <a:solidFill>
                <a:srgbClr val="5AA89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Nesse padrão toda atualização de estado é feita via comunicação filho x pai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Por que usar?: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Permite que vários componentes interajam com o mesmo estado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Torna a lógica de estado mais centralizada e previsível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Quando</a:t>
            </a:r>
            <a:r>
              <a:rPr lang="pt-BR"/>
              <a:t> eu poderia usar?: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/>
              <a:t>Em aplicativos menores, pois pode tornar a gestão de estado mais simples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Geralmente é substituído em aplicativos maiores por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Context</a:t>
            </a:r>
            <a:r>
              <a:rPr lang="pt-BR"/>
              <a:t> ou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Store</a:t>
            </a:r>
            <a:r>
              <a:rPr lang="pt-BR"/>
              <a:t> porque além dessa comunicação permitem mudanças entre irmãos e não irmãos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60"/>
          <p:cNvPicPr preferRelativeResize="0"/>
          <p:nvPr/>
        </p:nvPicPr>
        <p:blipFill rotWithShape="1">
          <a:blip r:embed="rId3">
            <a:alphaModFix/>
          </a:blip>
          <a:srcRect b="10645" l="6166" r="5867" t="10384"/>
          <a:stretch/>
        </p:blipFill>
        <p:spPr>
          <a:xfrm>
            <a:off x="1633388" y="1188749"/>
            <a:ext cx="5877218" cy="300410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0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Comunicação entre componentes irmãos</a:t>
            </a:r>
            <a:endParaRPr/>
          </a:p>
        </p:txBody>
      </p:sp>
      <p:sp>
        <p:nvSpPr>
          <p:cNvPr id="355" name="Google Shape;355;p60"/>
          <p:cNvSpPr txBox="1"/>
          <p:nvPr>
            <p:ph idx="1" type="body"/>
          </p:nvPr>
        </p:nvSpPr>
        <p:spPr>
          <a:xfrm>
            <a:off x="3692700" y="4192850"/>
            <a:ext cx="175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Como faríamos?</a:t>
            </a:r>
            <a:endParaRPr sz="1400"/>
          </a:p>
          <a:p>
            <a:pPr indent="0" lvl="0" marL="4572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1"/>
          <p:cNvPicPr preferRelativeResize="0"/>
          <p:nvPr/>
        </p:nvPicPr>
        <p:blipFill rotWithShape="1">
          <a:blip r:embed="rId3">
            <a:alphaModFix/>
          </a:blip>
          <a:srcRect b="9476" l="6186" r="5931" t="9807"/>
          <a:stretch/>
        </p:blipFill>
        <p:spPr>
          <a:xfrm>
            <a:off x="1605113" y="1473250"/>
            <a:ext cx="5933777" cy="349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1"/>
          <p:cNvSpPr txBox="1"/>
          <p:nvPr>
            <p:ph type="title"/>
          </p:nvPr>
        </p:nvSpPr>
        <p:spPr>
          <a:xfrm>
            <a:off x="548475" y="731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Poderíamos usar o Lifting State Up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para comunicá-los </a:t>
            </a:r>
            <a:endParaRPr sz="2500"/>
          </a:p>
        </p:txBody>
      </p:sp>
      <p:sp>
        <p:nvSpPr>
          <p:cNvPr id="362" name="Google Shape;362;p61"/>
          <p:cNvSpPr txBox="1"/>
          <p:nvPr/>
        </p:nvSpPr>
        <p:spPr>
          <a:xfrm>
            <a:off x="469338" y="874450"/>
            <a:ext cx="8205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Podemos </a:t>
            </a:r>
            <a:r>
              <a:rPr b="1" lang="pt-B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mudar o estado no pai</a:t>
            </a:r>
            <a:r>
              <a:rPr lang="pt-BR" sz="17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 em um, e </a:t>
            </a:r>
            <a:r>
              <a:rPr b="1" lang="pt-BR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passar ele como props pro irmão</a:t>
            </a:r>
            <a:endParaRPr b="1"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1740728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FEFC7"/>
                </a:solidFill>
              </a:rPr>
              <a:t>Passagem</a:t>
            </a:r>
            <a:endParaRPr>
              <a:solidFill>
                <a:srgbClr val="3FEFC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FEFC7"/>
                </a:solidFill>
              </a:rPr>
              <a:t>de Props</a:t>
            </a:r>
            <a:endParaRPr>
              <a:solidFill>
                <a:srgbClr val="3FEFC7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 txBox="1"/>
          <p:nvPr>
            <p:ph type="title"/>
          </p:nvPr>
        </p:nvSpPr>
        <p:spPr>
          <a:xfrm>
            <a:off x="311700" y="1633963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Mas e se quiséssemos conversar componentes em páginas diferentes?</a:t>
            </a:r>
            <a:endParaRPr sz="4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3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 API</a:t>
            </a:r>
            <a:endParaRPr/>
          </a:p>
        </p:txBody>
      </p:sp>
      <p:sp>
        <p:nvSpPr>
          <p:cNvPr id="373" name="Google Shape;373;p63"/>
          <p:cNvSpPr txBox="1"/>
          <p:nvPr>
            <p:ph idx="1" type="body"/>
          </p:nvPr>
        </p:nvSpPr>
        <p:spPr>
          <a:xfrm>
            <a:off x="384825" y="1049750"/>
            <a:ext cx="833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Mecanismo para passar dados através da árvore de componentes sem ter que passá-los manualmente em todos os níveis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É uma área em comum entre alguns componentes que quisermos comunicar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Evita a "prop drilling" (passar informações manualmente através de muitos níveis, quando temos o filho do filho do filho e precisamos cascatear estados)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Funciona como um estado global simples sem muita lógica adicional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Devemos usar quando a performance não é um grande problema, quando não precisamos de tratamento de efeitos colaterais em comunicações assíncronas, e quando você não precisa de otimizações e transformações avançadas.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4"/>
          <p:cNvPicPr preferRelativeResize="0"/>
          <p:nvPr/>
        </p:nvPicPr>
        <p:blipFill rotWithShape="1">
          <a:blip r:embed="rId3">
            <a:alphaModFix/>
          </a:blip>
          <a:srcRect b="5468" l="6077" r="5963" t="5460"/>
          <a:stretch/>
        </p:blipFill>
        <p:spPr>
          <a:xfrm>
            <a:off x="2169925" y="80375"/>
            <a:ext cx="4688074" cy="498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5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Store</a:t>
            </a:r>
            <a:endParaRPr/>
          </a:p>
        </p:txBody>
      </p:sp>
      <p:sp>
        <p:nvSpPr>
          <p:cNvPr id="384" name="Google Shape;384;p65"/>
          <p:cNvSpPr txBox="1"/>
          <p:nvPr>
            <p:ph idx="1" type="body"/>
          </p:nvPr>
        </p:nvSpPr>
        <p:spPr>
          <a:xfrm>
            <a:off x="548475" y="1085394"/>
            <a:ext cx="80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É</a:t>
            </a:r>
            <a:r>
              <a:rPr lang="pt-BR"/>
              <a:t> alguma biblioteca de gerenciamento de estado independente 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Funciona como uma </a:t>
            </a:r>
            <a:r>
              <a:rPr b="1" lang="pt-BR">
                <a:solidFill>
                  <a:srgbClr val="5AA892"/>
                </a:solidFill>
                <a:latin typeface="Nunito"/>
                <a:ea typeface="Nunito"/>
                <a:cs typeface="Nunito"/>
                <a:sym typeface="Nunito"/>
              </a:rPr>
              <a:t>estante</a:t>
            </a:r>
            <a:r>
              <a:rPr lang="pt-BR"/>
              <a:t> </a:t>
            </a:r>
            <a:r>
              <a:rPr lang="pt-BR"/>
              <a:t>onde</a:t>
            </a:r>
            <a:r>
              <a:rPr lang="pt-BR"/>
              <a:t> colocamos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todos</a:t>
            </a:r>
            <a:r>
              <a:rPr lang="pt-BR"/>
              <a:t> nossos estados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Também informamos como queremos que as mudanças sejam tratadas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Também podemos fazer </a:t>
            </a:r>
            <a:r>
              <a:rPr b="1" lang="pt-BR">
                <a:latin typeface="Nunito"/>
                <a:ea typeface="Nunito"/>
                <a:cs typeface="Nunito"/>
                <a:sym typeface="Nunito"/>
              </a:rPr>
              <a:t>transformações nos dados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Usamos quando a aplicação é grande ou tem chance de escalar muito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Geralmente tem um grande ferramental de tratamento de estados em seu ecossistema, permitindo viagem no tempo entre estados, </a:t>
            </a:r>
            <a:r>
              <a:rPr lang="pt-BR"/>
              <a:t>tratamento de efeitos colaterais em comunicações assíncronas, melhor debug e visualização de estados, dentre outros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6"/>
          <p:cNvSpPr txBox="1"/>
          <p:nvPr>
            <p:ph type="title"/>
          </p:nvPr>
        </p:nvSpPr>
        <p:spPr>
          <a:xfrm>
            <a:off x="568050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Existem várias bibliotecas de Store:</a:t>
            </a:r>
            <a:endParaRPr/>
          </a:p>
        </p:txBody>
      </p:sp>
      <p:pic>
        <p:nvPicPr>
          <p:cNvPr id="390" name="Google Shape;39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412" y="1196796"/>
            <a:ext cx="1963800" cy="114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814" y="1196788"/>
            <a:ext cx="1090200" cy="10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8865" y="1250254"/>
            <a:ext cx="1090200" cy="103944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6"/>
          <p:cNvSpPr txBox="1"/>
          <p:nvPr>
            <p:ph type="title"/>
          </p:nvPr>
        </p:nvSpPr>
        <p:spPr>
          <a:xfrm>
            <a:off x="3053911" y="2435238"/>
            <a:ext cx="152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430"/>
              <a:t>Redux </a:t>
            </a:r>
            <a:r>
              <a:rPr lang="pt-BR" sz="1430">
                <a:solidFill>
                  <a:srgbClr val="C586C0"/>
                </a:solidFill>
              </a:rPr>
              <a:t>&amp; Redux-Toolkit</a:t>
            </a:r>
            <a:endParaRPr sz="1430"/>
          </a:p>
        </p:txBody>
      </p:sp>
      <p:pic>
        <p:nvPicPr>
          <p:cNvPr id="394" name="Google Shape;3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1077" y="3254075"/>
            <a:ext cx="496448" cy="103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6"/>
          <p:cNvSpPr txBox="1"/>
          <p:nvPr>
            <p:ph type="title"/>
          </p:nvPr>
        </p:nvSpPr>
        <p:spPr>
          <a:xfrm>
            <a:off x="888737" y="2435238"/>
            <a:ext cx="196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Zustand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85ACD"/>
                </a:solidFill>
              </a:rPr>
              <a:t>(minha sugestão)</a:t>
            </a:r>
            <a:endParaRPr sz="1400">
              <a:solidFill>
                <a:srgbClr val="085ACD"/>
              </a:solidFill>
            </a:endParaRPr>
          </a:p>
        </p:txBody>
      </p:sp>
      <p:pic>
        <p:nvPicPr>
          <p:cNvPr id="396" name="Google Shape;396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3712" y="1196775"/>
            <a:ext cx="1090200" cy="1090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6"/>
          <p:cNvPicPr preferRelativeResize="0"/>
          <p:nvPr/>
        </p:nvPicPr>
        <p:blipFill rotWithShape="1">
          <a:blip r:embed="rId8">
            <a:alphaModFix/>
          </a:blip>
          <a:srcRect b="13903" l="14991" r="21884" t="18670"/>
          <a:stretch/>
        </p:blipFill>
        <p:spPr>
          <a:xfrm>
            <a:off x="2268800" y="3183245"/>
            <a:ext cx="1304775" cy="1181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25225" y="3027057"/>
            <a:ext cx="1295700" cy="149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70950" y="3183250"/>
            <a:ext cx="11811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27600" y="3194600"/>
            <a:ext cx="1271400" cy="115839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6"/>
          <p:cNvSpPr txBox="1"/>
          <p:nvPr>
            <p:ph type="title"/>
          </p:nvPr>
        </p:nvSpPr>
        <p:spPr>
          <a:xfrm>
            <a:off x="4629463" y="2405775"/>
            <a:ext cx="181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Mobx State Tree</a:t>
            </a:r>
            <a:endParaRPr sz="1100"/>
          </a:p>
        </p:txBody>
      </p:sp>
      <p:sp>
        <p:nvSpPr>
          <p:cNvPr id="402" name="Google Shape;402;p66"/>
          <p:cNvSpPr txBox="1"/>
          <p:nvPr>
            <p:ph type="title"/>
          </p:nvPr>
        </p:nvSpPr>
        <p:spPr>
          <a:xfrm>
            <a:off x="6442363" y="2405775"/>
            <a:ext cx="181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Overmind</a:t>
            </a:r>
            <a:endParaRPr sz="1100"/>
          </a:p>
        </p:txBody>
      </p:sp>
      <p:sp>
        <p:nvSpPr>
          <p:cNvPr id="403" name="Google Shape;403;p66"/>
          <p:cNvSpPr txBox="1"/>
          <p:nvPr>
            <p:ph type="title"/>
          </p:nvPr>
        </p:nvSpPr>
        <p:spPr>
          <a:xfrm>
            <a:off x="402838" y="4353050"/>
            <a:ext cx="181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Recoil</a:t>
            </a:r>
            <a:endParaRPr sz="1100"/>
          </a:p>
        </p:txBody>
      </p:sp>
      <p:sp>
        <p:nvSpPr>
          <p:cNvPr id="404" name="Google Shape;404;p66"/>
          <p:cNvSpPr txBox="1"/>
          <p:nvPr>
            <p:ph type="title"/>
          </p:nvPr>
        </p:nvSpPr>
        <p:spPr>
          <a:xfrm>
            <a:off x="2014725" y="4353050"/>
            <a:ext cx="181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Akita</a:t>
            </a:r>
            <a:endParaRPr sz="1100"/>
          </a:p>
        </p:txBody>
      </p:sp>
      <p:sp>
        <p:nvSpPr>
          <p:cNvPr id="405" name="Google Shape;405;p66"/>
          <p:cNvSpPr txBox="1"/>
          <p:nvPr>
            <p:ph type="title"/>
          </p:nvPr>
        </p:nvSpPr>
        <p:spPr>
          <a:xfrm>
            <a:off x="4037388" y="4353050"/>
            <a:ext cx="127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Elf</a:t>
            </a:r>
            <a:endParaRPr sz="1100"/>
          </a:p>
        </p:txBody>
      </p:sp>
      <p:sp>
        <p:nvSpPr>
          <p:cNvPr id="406" name="Google Shape;406;p66"/>
          <p:cNvSpPr txBox="1"/>
          <p:nvPr>
            <p:ph type="title"/>
          </p:nvPr>
        </p:nvSpPr>
        <p:spPr>
          <a:xfrm>
            <a:off x="5355038" y="4353050"/>
            <a:ext cx="181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Hookstate</a:t>
            </a:r>
            <a:endParaRPr sz="1100"/>
          </a:p>
        </p:txBody>
      </p:sp>
      <p:sp>
        <p:nvSpPr>
          <p:cNvPr id="407" name="Google Shape;407;p66"/>
          <p:cNvSpPr txBox="1"/>
          <p:nvPr>
            <p:ph type="title"/>
          </p:nvPr>
        </p:nvSpPr>
        <p:spPr>
          <a:xfrm>
            <a:off x="7156838" y="4353050"/>
            <a:ext cx="181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Jotai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548475" y="377944"/>
            <a:ext cx="80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Props</a:t>
            </a:r>
            <a:endParaRPr/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548475" y="1085396"/>
            <a:ext cx="80079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São parâmetros para Componentes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Permitem a passagem de dados entre Componentes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/>
              <a:t>Todos os parâmetros que você passar, vão estar dentro de um objeto props</a:t>
            </a:r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9375" y="2473824"/>
            <a:ext cx="10382751" cy="264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/>
        </p:nvSpPr>
        <p:spPr>
          <a:xfrm>
            <a:off x="1996775" y="436800"/>
            <a:ext cx="51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Não passando nenhuma prop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 b="14475" l="6943" r="6909" t="14567"/>
          <a:stretch/>
        </p:blipFill>
        <p:spPr>
          <a:xfrm>
            <a:off x="855013" y="1280800"/>
            <a:ext cx="7433974" cy="283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Passando minha primeira prop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3">
            <a:alphaModFix/>
          </a:blip>
          <a:srcRect b="12962" l="6074" r="6021" t="12798"/>
          <a:stretch/>
        </p:blipFill>
        <p:spPr>
          <a:xfrm>
            <a:off x="664888" y="1214475"/>
            <a:ext cx="7814226" cy="329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eu chamaria esse componente?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13658" l="6976" r="6890" t="14264"/>
          <a:stretch/>
        </p:blipFill>
        <p:spPr>
          <a:xfrm>
            <a:off x="935388" y="1209675"/>
            <a:ext cx="7273224" cy="298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383535"/>
      </a:dk1>
      <a:lt1>
        <a:srgbClr val="FFFFFF"/>
      </a:lt1>
      <a:dk2>
        <a:srgbClr val="595959"/>
      </a:dk2>
      <a:lt2>
        <a:srgbClr val="EEEEEE"/>
      </a:lt2>
      <a:accent1>
        <a:srgbClr val="FBD100"/>
      </a:accent1>
      <a:accent2>
        <a:srgbClr val="212121"/>
      </a:accent2>
      <a:accent3>
        <a:srgbClr val="78909C"/>
      </a:accent3>
      <a:accent4>
        <a:srgbClr val="FFAB40"/>
      </a:accent4>
      <a:accent5>
        <a:srgbClr val="3FEFC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